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4"/>
  </p:notesMasterIdLst>
  <p:sldIdLst>
    <p:sldId id="256" r:id="rId2"/>
    <p:sldId id="279" r:id="rId3"/>
    <p:sldId id="308" r:id="rId4"/>
    <p:sldId id="282" r:id="rId5"/>
    <p:sldId id="283" r:id="rId6"/>
    <p:sldId id="280" r:id="rId7"/>
    <p:sldId id="284" r:id="rId8"/>
    <p:sldId id="281" r:id="rId9"/>
    <p:sldId id="287" r:id="rId10"/>
    <p:sldId id="311" r:id="rId11"/>
    <p:sldId id="288" r:id="rId12"/>
    <p:sldId id="292" r:id="rId13"/>
    <p:sldId id="305" r:id="rId14"/>
    <p:sldId id="294" r:id="rId15"/>
    <p:sldId id="295" r:id="rId16"/>
    <p:sldId id="309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289" r:id="rId26"/>
    <p:sldId id="290" r:id="rId27"/>
    <p:sldId id="331" r:id="rId28"/>
    <p:sldId id="257" r:id="rId29"/>
    <p:sldId id="258" r:id="rId30"/>
    <p:sldId id="259" r:id="rId31"/>
    <p:sldId id="260" r:id="rId32"/>
    <p:sldId id="310" r:id="rId33"/>
    <p:sldId id="261" r:id="rId34"/>
    <p:sldId id="332" r:id="rId35"/>
    <p:sldId id="333" r:id="rId36"/>
    <p:sldId id="334" r:id="rId37"/>
    <p:sldId id="265" r:id="rId38"/>
    <p:sldId id="267" r:id="rId39"/>
    <p:sldId id="268" r:id="rId40"/>
    <p:sldId id="269" r:id="rId41"/>
    <p:sldId id="272" r:id="rId42"/>
    <p:sldId id="273" r:id="rId43"/>
    <p:sldId id="274" r:id="rId44"/>
    <p:sldId id="277" r:id="rId45"/>
    <p:sldId id="275" r:id="rId46"/>
    <p:sldId id="276" r:id="rId47"/>
    <p:sldId id="270" r:id="rId48"/>
    <p:sldId id="271" r:id="rId49"/>
    <p:sldId id="314" r:id="rId50"/>
    <p:sldId id="317" r:id="rId51"/>
    <p:sldId id="316" r:id="rId52"/>
    <p:sldId id="304" r:id="rId53"/>
    <p:sldId id="318" r:id="rId54"/>
    <p:sldId id="321" r:id="rId55"/>
    <p:sldId id="322" r:id="rId56"/>
    <p:sldId id="323" r:id="rId57"/>
    <p:sldId id="330" r:id="rId58"/>
    <p:sldId id="324" r:id="rId59"/>
    <p:sldId id="325" r:id="rId60"/>
    <p:sldId id="327" r:id="rId61"/>
    <p:sldId id="328" r:id="rId62"/>
    <p:sldId id="329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57D0E5-7214-4C4A-AB90-6E5200AE9C02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E86EC-E491-4C74-A978-BF262F7A1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E86EC-E491-4C74-A978-BF262F7A1F4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E86EC-E491-4C74-A978-BF262F7A1F4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065F952-0667-4B67-AC15-54F6EA11A90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9227575"/>
      </p:ext>
    </p:extLst>
  </p:cSld>
  <p:clrMapOvr>
    <a:masterClrMapping/>
  </p:clrMapOvr>
  <p:transition spd="med" advClick="0" advTm="10000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wipe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Documents%20and%20Settings\User\&#1056;&#1072;&#1073;&#1086;&#1095;&#1080;&#1081;%20&#1089;&#1090;&#1086;&#1083;\&#1055;&#1077;&#1089;&#1085;&#1080;%20&#1074;&#1086;&#1077;&#1085;&#1085;&#1099;&#1093;%20&#1083;&#1077;&#1090;\&#1073;&#1072;&#1083;&#1083;&#1072;&#1076;&#1072;%20&#1086;%20&#1084;&#1072;&#1090;&#1077;&#1088;&#1080;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5.xml"/><Relationship Id="rId1" Type="http://schemas.openxmlformats.org/officeDocument/2006/relationships/audio" Target="file:///C:\Documents%20and%20Settings\User\&#1056;&#1072;&#1073;&#1086;&#1095;&#1080;&#1081;%20&#1089;&#1090;&#1086;&#1083;\&#1055;&#1077;&#1089;&#1085;&#1080;%20&#1074;&#1086;&#1077;&#1085;&#1085;&#1099;&#1093;%20&#1083;&#1077;&#1090;\&#1044;&#1077;&#1085;&#1100;%20&#1055;&#1086;&#1073;&#1077;&#1076;&#1099;.mp3" TargetMode="External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22 июня 1941 года – </a:t>
            </a:r>
            <a:br>
              <a:rPr lang="ru-RU" dirty="0" smtClean="0"/>
            </a:br>
            <a:r>
              <a:rPr lang="ru-RU" dirty="0" smtClean="0"/>
              <a:t>начало Великой Отечественной войны</a:t>
            </a:r>
            <a:endParaRPr lang="ru-RU" dirty="0"/>
          </a:p>
        </p:txBody>
      </p:sp>
      <p:pic>
        <p:nvPicPr>
          <p:cNvPr id="6" name="Содержимое 3" descr="http://gazeta.aif.ru/data/mags/kids/143/pics/22_01_0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381375" y="2230437"/>
            <a:ext cx="23812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фото войны\IMG_20150412_161323_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5013" y="95250"/>
            <a:ext cx="5133975" cy="66675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71480"/>
            <a:ext cx="4429156" cy="116205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Немецкие солдаты отдыхают в хате пожилой женщины в Черкасской области.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6715172" cy="449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9" y="476250"/>
            <a:ext cx="4464620" cy="6121102"/>
          </a:xfrm>
        </p:spPr>
        <p:txBody>
          <a:bodyPr>
            <a:normAutofit fontScale="92500" lnSpcReduction="10000"/>
          </a:bodyPr>
          <a:lstStyle/>
          <a:p>
            <a:endParaRPr lang="ru-RU" sz="2400" dirty="0"/>
          </a:p>
          <a:p>
            <a:pPr>
              <a:buFont typeface="Wingdings" pitchFamily="2" charset="2"/>
              <a:buNone/>
            </a:pPr>
            <a:r>
              <a:rPr lang="ru-RU" sz="2400" dirty="0"/>
              <a:t>         </a:t>
            </a: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Пожалуй, самой трагичной была судьба матери в годы войны. Женщины и война... Что может быть более противоестественным?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Georgia" pitchFamily="18" charset="0"/>
              </a:rPr>
              <a:t>         Женщина, дарящая жизнь и оберегающая ее, и война, уносящая эту ЖИЗНЬ, единственную и неповторимую... Эти понятия несопоставимы.</a:t>
            </a:r>
          </a:p>
          <a:p>
            <a:pPr>
              <a:buFont typeface="Wingdings" pitchFamily="2" charset="2"/>
              <a:buNone/>
            </a:pPr>
            <a:r>
              <a:rPr lang="ru-RU" sz="2400" dirty="0">
                <a:solidFill>
                  <a:schemeClr val="bg2"/>
                </a:solidFill>
                <a:latin typeface="Georgia" pitchFamily="18" charset="0"/>
              </a:rPr>
              <a:t>         </a:t>
            </a:r>
          </a:p>
        </p:txBody>
      </p:sp>
      <p:pic>
        <p:nvPicPr>
          <p:cNvPr id="93194" name="Picture 10" descr="img8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-54" b="27253"/>
          <a:stretch>
            <a:fillRect/>
          </a:stretch>
        </p:blipFill>
        <p:spPr>
          <a:xfrm>
            <a:off x="4643438" y="1000108"/>
            <a:ext cx="4364212" cy="4429156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баллада о матер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2766810"/>
      </p:ext>
    </p:extLst>
  </p:cSld>
  <p:clrMapOvr>
    <a:masterClrMapping/>
  </p:clrMapOvr>
  <p:transition spd="slow" advClick="0" advTm="37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8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31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r="2061" b="28859"/>
          <a:stretch>
            <a:fillRect/>
          </a:stretch>
        </p:blipFill>
        <p:spPr bwMode="auto">
          <a:xfrm>
            <a:off x="2143108" y="857232"/>
            <a:ext cx="4739501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Tm="22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Разное из сети\images (15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2636838"/>
            <a:ext cx="4751387" cy="41052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User\Desktop\Разное из сети\images (16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" y="19492"/>
            <a:ext cx="4192029" cy="41295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35078105"/>
      </p:ext>
    </p:extLst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Разное из сети\images (17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99820">
            <a:off x="0" y="404813"/>
            <a:ext cx="3168650" cy="2952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User\Desktop\Разное из сети\images (18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16832"/>
            <a:ext cx="3528392" cy="26053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User\Desktop\Разное из сети\images (19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43756"/>
            <a:ext cx="2880320" cy="2897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User\Desktop\Разное из сети\images (20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00043">
            <a:off x="5868144" y="548680"/>
            <a:ext cx="3024336" cy="2466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C:\Users\User\Desktop\Разное из сети\images (22)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5116">
            <a:off x="5537453" y="3843756"/>
            <a:ext cx="3096344" cy="28256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99353043"/>
      </p:ext>
    </p:extLst>
  </p:cSld>
  <p:clrMapOvr>
    <a:masterClrMapping/>
  </p:clrMapOvr>
  <p:transition spd="med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3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Documents and Settings\User\Рабочий стол\фото войны\IMG_20150412_161212_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96887">
            <a:off x="346279" y="514997"/>
            <a:ext cx="2999274" cy="4231680"/>
          </a:xfrm>
          <a:prstGeom prst="rect">
            <a:avLst/>
          </a:prstGeom>
          <a:noFill/>
        </p:spPr>
      </p:pic>
      <p:pic>
        <p:nvPicPr>
          <p:cNvPr id="3074" name="Picture 2" descr="C:\Documents and Settings\User\Рабочий стол\фото войны\IMG_20150412_161201_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786190"/>
            <a:ext cx="2469546" cy="2919660"/>
          </a:xfrm>
          <a:prstGeom prst="rect">
            <a:avLst/>
          </a:prstGeom>
          <a:noFill/>
        </p:spPr>
      </p:pic>
      <p:pic>
        <p:nvPicPr>
          <p:cNvPr id="7" name="Picture 3" descr="C:\Documents and Settings\User\Рабочий стол\фото войны\IMG_20150412_161219_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31218">
            <a:off x="5731524" y="445843"/>
            <a:ext cx="2938183" cy="4364027"/>
          </a:xfrm>
          <a:prstGeom prst="rect">
            <a:avLst/>
          </a:prstGeom>
          <a:noFill/>
        </p:spPr>
      </p:pic>
      <p:pic>
        <p:nvPicPr>
          <p:cNvPr id="3078" name="Picture 6" descr="C:\Documents and Settings\User\Рабочий стол\фото войны\IMG_20150412_161223_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214422"/>
            <a:ext cx="2812871" cy="4286280"/>
          </a:xfrm>
          <a:prstGeom prst="rect">
            <a:avLst/>
          </a:prstGeom>
          <a:noFill/>
        </p:spPr>
      </p:pic>
      <p:pic>
        <p:nvPicPr>
          <p:cNvPr id="6" name="Picture 2" descr="C:\Documents and Settings\User\Рабочий стол\фото войны\IMG_20150412_161158_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86512" y="3500438"/>
            <a:ext cx="2260327" cy="321468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Разное из сети\images (8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3960813" cy="4319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\Desktop\Разное из сети\images (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800"/>
            <a:ext cx="4464496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513985"/>
      </p:ext>
    </p:extLst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Разное из сети\images (10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4032250" cy="4103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User\Desktop\Разное из сети\images (1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636912"/>
            <a:ext cx="4608512" cy="4032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34469014"/>
      </p:ext>
    </p:extLst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Разное из сети\images (3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4249738" cy="4248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Разное из сети\images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4392488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0727784"/>
      </p:ext>
    </p:extLst>
  </p:cSld>
  <p:clrMapOvr>
    <a:masterClrMapping/>
  </p:clrMapOvr>
  <p:transition spd="med" advTm="25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Женщины в шинелях</a:t>
            </a:r>
            <a:endParaRPr lang="ru-RU" dirty="0"/>
          </a:p>
        </p:txBody>
      </p:sp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2000240"/>
            <a:ext cx="6288514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9"/>
          <p:cNvSpPr>
            <a:spLocks noGrp="1"/>
          </p:cNvSpPr>
          <p:nvPr>
            <p:ph type="body" idx="4294967295"/>
          </p:nvPr>
        </p:nvSpPr>
        <p:spPr>
          <a:xfrm>
            <a:off x="2428860" y="1214422"/>
            <a:ext cx="4040188" cy="750887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Советская санитарка оказывает помощь раненому красноармейцу под вражеским огнем.</a:t>
            </a:r>
          </a:p>
          <a:p>
            <a:endParaRPr lang="ru-RU" dirty="0"/>
          </a:p>
        </p:txBody>
      </p:sp>
    </p:spTree>
  </p:cSld>
  <p:clrMapOvr>
    <a:masterClrMapping/>
  </p:clrMapOvr>
  <p:transition spd="slow" advTm="15000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Разное из сети\i (7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5" y="549275"/>
            <a:ext cx="5616575" cy="5759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User\Desktop\Разное из сети\i (8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48680"/>
            <a:ext cx="3240360" cy="23648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13205528"/>
      </p:ext>
    </p:extLst>
  </p:cSld>
  <p:clrMapOvr>
    <a:masterClrMapping/>
  </p:clrMapOvr>
  <p:transition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Разное из сети\images (5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320480" cy="417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Разное из сети\images (7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4392488" cy="41764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902771"/>
      </p:ext>
    </p:extLst>
  </p:cSld>
  <p:clrMapOvr>
    <a:masterClrMapping/>
  </p:clrMapOvr>
  <p:transition advTm="1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Users\User\Desktop\Разное из сети\images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714356"/>
            <a:ext cx="7200900" cy="5616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68505727"/>
      </p:ext>
    </p:extLst>
  </p:cSld>
  <p:clrMapOvr>
    <a:masterClrMapping/>
  </p:clrMapOvr>
  <p:transition advTm="8000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Разное из сети\i (7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428604"/>
            <a:ext cx="6481762" cy="59769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96821700"/>
      </p:ext>
    </p:extLst>
  </p:cSld>
  <p:clrMapOvr>
    <a:masterClrMapping/>
  </p:clrMapOvr>
  <p:transition advTm="39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Разное из сети\i (6)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565400"/>
            <a:ext cx="4427537" cy="4292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Разное из сети\i (9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536504" cy="3816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71715358"/>
      </p:ext>
    </p:extLst>
  </p:cSld>
  <p:clrMapOvr>
    <a:masterClrMapping/>
  </p:clrMapOvr>
  <p:transition advTm="3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1563"/>
          <a:stretch>
            <a:fillRect/>
          </a:stretch>
        </p:blipFill>
        <p:spPr bwMode="auto">
          <a:xfrm>
            <a:off x="142844" y="428604"/>
            <a:ext cx="497111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286348" y="857232"/>
            <a:ext cx="38576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Санинструктор 705-го стрелкового полка 121-й стрелковой дивизии старший сержант Валентина Андреевна Пономарева (1926 года рождения) перевязывает раненого в голову командира взвода автоматчиков 383-го стрелкового полка 121-й стрелковой дивизии младшего лейтенанта Николая Сергеевича Смирнова (1923 года рождения) на </a:t>
            </a:r>
            <a:r>
              <a:rPr lang="ru-RU" dirty="0" err="1" smtClean="0"/>
              <a:t>Нежинском</a:t>
            </a:r>
            <a:r>
              <a:rPr lang="ru-RU" dirty="0" smtClean="0"/>
              <a:t> направлении.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928802"/>
            <a:ext cx="6762744" cy="437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643042" y="642918"/>
            <a:ext cx="60722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Санинструктор перевязывает раненого красноармейца в здании, во время боев за Воронеж.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8358246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Дети войны</a:t>
            </a:r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44616" y="1600200"/>
            <a:ext cx="325476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Дети, раненые при артиллерийских обстрелах Ленинграда, на лечении в Ленинградском Государственном педиатрическом институте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500042"/>
            <a:ext cx="3416755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User\Рабочий стол\фото войны\IMG_20150412_161141_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214290"/>
            <a:ext cx="4493999" cy="65073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1000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sz="28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Дети у руин дома в белорусской деревне Лозоватка.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282700"/>
            <a:ext cx="5111750" cy="383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</a:rPr>
              <a:t>Неизвестный боец Красной Армии беседует с десятилетним Володей Лукиным, родителей которого немцы угнали в Германию. Лишившись крова, мальчик отморозил себе ноги. 2-й Прибалтийский фронт. 1944 год.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8197" y="273050"/>
            <a:ext cx="4265456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фото войны\IMG_20150412_161331_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500042"/>
            <a:ext cx="4068710" cy="59293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sz="2400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Пионеры подписывают свою посылку, предназначенную для отправки в действующую армию.</a:t>
            </a:r>
          </a:p>
          <a:p>
            <a:endParaRPr lang="ru-RU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050" y="1250752"/>
            <a:ext cx="5111750" cy="38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500042"/>
            <a:ext cx="4429156" cy="556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6563" t="-384" r="47187"/>
          <a:stretch>
            <a:fillRect/>
          </a:stretch>
        </p:blipFill>
        <p:spPr bwMode="auto">
          <a:xfrm>
            <a:off x="2786050" y="928670"/>
            <a:ext cx="3524248" cy="4981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714356"/>
            <a:ext cx="4071966" cy="5212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r>
              <a:rPr lang="ru-RU" sz="2900" dirty="0" smtClean="0"/>
              <a:t>Артиллеристы-гвардейцы Воронежского фронта отдыхают у своей 76-мм пушки ЗиС-3.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7200" dirty="0" smtClean="0"/>
              <a:t>Советская подводная лодка «Щ-303» в порту Кронштадта. За годы войны «Щ-303» совершила пять боевых походов. 20.07.1942 после торпедной атаки ею был поврежден немецкий транспорт «Альдебаран».</a:t>
            </a:r>
          </a:p>
          <a:p>
            <a:pPr algn="ctr"/>
            <a:r>
              <a:rPr lang="ru-RU" sz="7200" dirty="0" smtClean="0"/>
              <a:t> Время съемки: 1944</a:t>
            </a:r>
          </a:p>
          <a:p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15969"/>
            <a:ext cx="4040188" cy="265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11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29266"/>
            <a:ext cx="4041775" cy="2629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/>
          <p:cNvPicPr>
            <a:picLocks noGrp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00884"/>
            <a:ext cx="4283106" cy="364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85728"/>
            <a:ext cx="428628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"Дорога жизни"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357166"/>
            <a:ext cx="4068792" cy="928701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dirty="0" smtClean="0"/>
              <a:t> </a:t>
            </a:r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endParaRPr lang="ru-RU" sz="6000" b="1" dirty="0" smtClean="0"/>
          </a:p>
          <a:p>
            <a:r>
              <a:rPr lang="ru-RU" sz="6000" b="1" dirty="0" smtClean="0"/>
              <a:t>Работники дорожной службы ежедневно измеряли толщину льда на всём озере, но были не в силах ускорить его нарастание. </a:t>
            </a:r>
          </a:p>
          <a:p>
            <a:r>
              <a:rPr lang="ru-RU" sz="6000" b="1" dirty="0" smtClean="0"/>
              <a:t>20 ноября толщина льда достигла 180 мм. На лёд вышли конные обозы…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25000" lnSpcReduction="20000"/>
          </a:bodyPr>
          <a:lstStyle/>
          <a:p>
            <a:endParaRPr lang="ru-RU" sz="7200" dirty="0" smtClean="0"/>
          </a:p>
          <a:p>
            <a:endParaRPr lang="ru-RU" sz="7200" dirty="0" smtClean="0"/>
          </a:p>
          <a:p>
            <a:r>
              <a:rPr lang="ru-RU" sz="7200" dirty="0" smtClean="0"/>
              <a:t>Для подвоза продовольствия и боеприпасов оставалась единственная коммуникация - по Ладожскому озеру. К началу войны оно было мало освоено и практически не изучено</a:t>
            </a:r>
          </a:p>
          <a:p>
            <a:endParaRPr lang="ru-RU" dirty="0"/>
          </a:p>
        </p:txBody>
      </p:sp>
      <p:pic>
        <p:nvPicPr>
          <p:cNvPr id="7" name="Picture 7" descr="imag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12000" contrast="-18000"/>
          </a:blip>
          <a:srcRect/>
          <a:stretch>
            <a:fillRect/>
          </a:stretch>
        </p:blipFill>
        <p:spPr bwMode="auto">
          <a:xfrm>
            <a:off x="457200" y="2898681"/>
            <a:ext cx="4040188" cy="2691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''Дорога жизни''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198214"/>
            <a:ext cx="4041775" cy="2091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285852" y="142852"/>
            <a:ext cx="5857916" cy="128588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Санинструктор перевязывает голову раненому красноармейцу, во время боем на «малой земле» в районе Новороссийска.</a:t>
            </a:r>
          </a:p>
          <a:p>
            <a:pPr algn="ctr"/>
            <a:endParaRPr lang="ru-RU" dirty="0"/>
          </a:p>
        </p:txBody>
      </p:sp>
      <p:pic>
        <p:nvPicPr>
          <p:cNvPr id="7" name="Содержимое 8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43042" y="1643050"/>
            <a:ext cx="542928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000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943_2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9810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1943_1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14686"/>
            <a:ext cx="455417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Годы Великой Отечественной войны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540" y="332656"/>
            <a:ext cx="8160907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Земля горела под ногами лютого врага. Каждый день Великой Отечественной войны на фронте и в тылу врага – это подвиги беспредельного мужества и стойкости советских людей, верности Родине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137764" cy="59953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Земля горела под ногами лютого врага. Каждый день Великой Отечественной войны на фронте и в тылу врага – это подвиги беспредельного мужества и стойкости советских людей, верности Родине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8137764" cy="59953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Победа! Славная победа! Какое счастье было в ней! Пусть будет ясным вечно небо, А травы будут зеленеть!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72" y="285728"/>
            <a:ext cx="8111998" cy="6084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День Победы.mp3">
            <a:hlinkClick r:id="" action="ppaction://media"/>
          </p:cNvPr>
          <p:cNvPicPr>
            <a:picLocks noGrp="1" noRot="1" noChangeAspect="1"/>
          </p:cNvPicPr>
          <p:nvPr>
            <p:ph sz="quarter" idx="2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325688" y="409098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87435"/>
            <a:ext cx="4283137" cy="56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59" y="692696"/>
            <a:ext cx="8081665" cy="53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10000"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14480" y="428604"/>
            <a:ext cx="5600720" cy="9890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Праздничный салют в Ленинграде </a:t>
            </a:r>
            <a:endParaRPr lang="ru-RU" sz="3200" dirty="0"/>
          </a:p>
        </p:txBody>
      </p:sp>
      <p:pic>
        <p:nvPicPr>
          <p:cNvPr id="7" name="Picture 4" descr="На Неве во время праздничного салюта в День Победы. 9 мая  1945 г. Место съемки: г.Ленинград. Автор съемки:   Федосеев В. . ЦГАКФФД СПб,ед. хр. Ар-6246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505" r="4505"/>
          <a:stretch>
            <a:fillRect/>
          </a:stretch>
        </p:blipFill>
        <p:spPr bwMode="auto">
          <a:xfrm>
            <a:off x="1214414" y="1785926"/>
            <a:ext cx="6529414" cy="471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771530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828800" y="1166786"/>
            <a:ext cx="5486400" cy="1119205"/>
          </a:xfrm>
        </p:spPr>
        <p:txBody>
          <a:bodyPr>
            <a:normAutofit fontScale="92500" lnSpcReduction="10000"/>
          </a:bodyPr>
          <a:lstStyle/>
          <a:p>
            <a:r>
              <a:rPr lang="ru-RU" sz="3800" dirty="0" smtClean="0"/>
              <a:t>День Победы Парад на Красной площади 1965 год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3875" r="3875"/>
          <a:stretch>
            <a:fillRect/>
          </a:stretch>
        </p:blipFill>
        <p:spPr bwMode="auto">
          <a:xfrm>
            <a:off x="1643042" y="2428868"/>
            <a:ext cx="5486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8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73581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8794" y="500042"/>
            <a:ext cx="55721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Женщины — техники у штурмовика Ил-2. 305-я штурмовая авиационная дивизия. Калининский фронт.</a:t>
            </a:r>
          </a:p>
        </p:txBody>
      </p:sp>
    </p:spTree>
  </p:cSld>
  <p:clrMapOvr>
    <a:masterClrMapping/>
  </p:clrMapOvr>
  <p:transition spd="slow" advTm="12000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idx="2"/>
          </p:nvPr>
        </p:nvSpPr>
        <p:spPr>
          <a:xfrm>
            <a:off x="357158" y="1000108"/>
            <a:ext cx="3108355" cy="5126055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Парад Победы на Красной площади, посвященный 20-летию победы над фашистской Германией в Великой Отечественной войне (1941-1945). На трибуне Мавзолея В.И. Ленина (слева направо): </a:t>
            </a:r>
            <a:r>
              <a:rPr lang="ru-RU" sz="2000" dirty="0" err="1" smtClean="0">
                <a:solidFill>
                  <a:srgbClr val="002060"/>
                </a:solidFill>
              </a:rPr>
              <a:t>Анастас</a:t>
            </a:r>
            <a:r>
              <a:rPr lang="ru-RU" sz="2000" dirty="0" smtClean="0">
                <a:solidFill>
                  <a:srgbClr val="002060"/>
                </a:solidFill>
              </a:rPr>
              <a:t> Иванович Микоян, Родион Яковлевич Малиновский, Леонид Ильич Брежнев, Алексей Николаевич Косыгин.</a:t>
            </a:r>
          </a:p>
          <a:p>
            <a:endParaRPr lang="ru-RU" sz="2000" dirty="0"/>
          </a:p>
        </p:txBody>
      </p:sp>
      <p:pic>
        <p:nvPicPr>
          <p:cNvPr id="12" name="Содержимое 11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857232"/>
            <a:ext cx="521497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5000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0" y="1212532"/>
            <a:ext cx="6572276" cy="5145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828800" y="1166786"/>
            <a:ext cx="5815034" cy="1262081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День Победы Парад на Красной площади 1985 год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" name="Рисунок 9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3356" r="3356"/>
          <a:stretch>
            <a:fillRect/>
          </a:stretch>
        </p:blipFill>
        <p:spPr bwMode="auto">
          <a:xfrm>
            <a:off x="1785918" y="2214554"/>
            <a:ext cx="592935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80732195"/>
      </p:ext>
    </p:extLst>
  </p:cSld>
  <p:clrMapOvr>
    <a:masterClrMapping/>
  </p:clrMapOvr>
  <p:transition spd="slow" advTm="8000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285720" y="1214422"/>
            <a:ext cx="3714776" cy="4911741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Генерал армии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Владимир Говоров и маршал Советского Союза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 Виктор Куликов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(в автомобилях ГАЗ-14-05) на параде ветеранов Великой Отечественной войны в день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50-летия Победы 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1995 год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1000108"/>
            <a:ext cx="4572031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6000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1142976" y="714356"/>
            <a:ext cx="6243662" cy="53035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Поздравление ветерана ВОВ </a:t>
            </a:r>
            <a:r>
              <a:rPr lang="ru-RU" sz="2400" dirty="0" err="1" smtClean="0">
                <a:solidFill>
                  <a:srgbClr val="002060"/>
                </a:solidFill>
              </a:rPr>
              <a:t>Бобрышева</a:t>
            </a:r>
            <a:r>
              <a:rPr lang="ru-RU" sz="2400" dirty="0" smtClean="0">
                <a:solidFill>
                  <a:srgbClr val="002060"/>
                </a:solidFill>
              </a:rPr>
              <a:t> А.П.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8 мая 2009 год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C:\Documents and Settings\User\Рабочий стол\Песни военных лет\SNC15220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1000100" y="1785926"/>
            <a:ext cx="6572296" cy="4597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000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728" y="714356"/>
            <a:ext cx="5886472" cy="982783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Поздравление ветерана ВОВ Варибруса В.А.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8 мая 2009 год</a:t>
            </a:r>
          </a:p>
          <a:p>
            <a:endParaRPr lang="ru-RU" dirty="0"/>
          </a:p>
        </p:txBody>
      </p:sp>
      <p:pic>
        <p:nvPicPr>
          <p:cNvPr id="5" name="Рисунок 4" descr="C:\Documents and Settings\User\Рабочий стол\Песни военных лет\SNC15226.JPG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3000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Шефская помощь ветерану ВОВ Лаптевой Р.М.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42" name="Picture 2" descr="C:\Documents and Settings\User\Рабочий стол\Песни военных лет\SNC1521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1857356" y="2214554"/>
            <a:ext cx="5486400" cy="39624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571480"/>
            <a:ext cx="5287645" cy="570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000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642918"/>
            <a:ext cx="7042179" cy="491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57356" y="585789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Вынос государственного флага России и Знамени Победы 9 мая 2010 год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Tm="5000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00042"/>
            <a:ext cx="407196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00298" y="5929330"/>
            <a:ext cx="32861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Прохождение войск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/>
          <p:cNvSpPr>
            <a:spLocks noGrp="1"/>
          </p:cNvSpPr>
          <p:nvPr>
            <p:ph type="body" sz="half" idx="4294967295"/>
          </p:nvPr>
        </p:nvSpPr>
        <p:spPr>
          <a:xfrm>
            <a:off x="928662" y="142852"/>
            <a:ext cx="7072362" cy="1214446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 smtClean="0"/>
              <a:t>Экипаж бомбардировщика Пе-2 из 587-го бомбардировочного авиаполка</a:t>
            </a:r>
          </a:p>
          <a:p>
            <a:pPr algn="ctr"/>
            <a:r>
              <a:rPr lang="ru-RU" dirty="0" smtClean="0"/>
              <a:t> (впоследствии 125-го гвардейского авиаполка) обсуждает предстоящий вылет у своего самолета.</a:t>
            </a:r>
          </a:p>
          <a:p>
            <a:endParaRPr lang="ru-RU" dirty="0"/>
          </a:p>
        </p:txBody>
      </p:sp>
      <p:pic>
        <p:nvPicPr>
          <p:cNvPr id="11" name="Содержимое 10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57356" y="1428736"/>
            <a:ext cx="5500726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0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Песни военных лет\SN8524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785794"/>
            <a:ext cx="6513474" cy="5206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User\Рабочий стол\Песни военных лет\SN852473.JPG"/>
          <p:cNvPicPr/>
          <p:nvPr/>
        </p:nvPicPr>
        <p:blipFill>
          <a:blip r:embed="rId2" cstate="print"/>
          <a:srcRect l="11538"/>
          <a:stretch>
            <a:fillRect/>
          </a:stretch>
        </p:blipFill>
        <p:spPr bwMode="auto">
          <a:xfrm>
            <a:off x="1357290" y="642918"/>
            <a:ext cx="6572296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85728"/>
            <a:ext cx="4905714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6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28604"/>
            <a:ext cx="499227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000760" y="1857364"/>
            <a:ext cx="278608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Советская </a:t>
            </a:r>
          </a:p>
          <a:p>
            <a:pPr algn="ctr"/>
            <a:r>
              <a:rPr lang="ru-RU" sz="2800" dirty="0" smtClean="0"/>
              <a:t>регулировщица у контрольно-пропускного пункта в Будапеште.</a:t>
            </a:r>
          </a:p>
          <a:p>
            <a:pPr algn="ctr"/>
            <a:endParaRPr lang="ru-RU" sz="2800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</p:spTree>
  </p:cSld>
  <p:clrMapOvr>
    <a:masterClrMapping/>
  </p:clrMapOvr>
  <p:transition spd="slow" advTm="15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000100" y="428604"/>
            <a:ext cx="7143800" cy="1036639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Девушки — бойцы местной противовоздушной обороны (МПВО) ремонтируют крышу здания в Ленинграде.</a:t>
            </a:r>
          </a:p>
          <a:p>
            <a:pPr algn="ctr"/>
            <a:endParaRPr lang="ru-RU" sz="2400" dirty="0"/>
          </a:p>
        </p:txBody>
      </p:sp>
      <p:pic>
        <p:nvPicPr>
          <p:cNvPr id="8" name="Содержимое 7"/>
          <p:cNvPicPr>
            <a:picLocks noGr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857364"/>
            <a:ext cx="7358114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5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428604"/>
            <a:ext cx="4157674" cy="612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257544" cy="4602163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Портрет пожилой женщины в оккупированном селе Белгородской области</a:t>
            </a:r>
            <a:endParaRPr lang="ru-RU" sz="2800" dirty="0"/>
          </a:p>
        </p:txBody>
      </p:sp>
    </p:spTree>
  </p:cSld>
  <p:clrMapOvr>
    <a:masterClrMapping/>
  </p:clrMapOvr>
  <p:transition spd="slow" advTm="1000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783</TotalTime>
  <Words>526</Words>
  <Application>Microsoft Office PowerPoint</Application>
  <PresentationFormat>Экран (4:3)</PresentationFormat>
  <Paragraphs>76</Paragraphs>
  <Slides>62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63" baseType="lpstr">
      <vt:lpstr>Апекс</vt:lpstr>
      <vt:lpstr> 22 июня 1941 года –  начало Великой Отечественной войны</vt:lpstr>
      <vt:lpstr>Женщины в шинелях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Немецкие солдаты отдыхают в хате пожилой женщины в Черкасской области.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Дети войны</vt:lpstr>
      <vt:lpstr>  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"Дорога жизни"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   Праздничный салют в Ленинграде 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22 июня 1941 года –  начало Великой Отечественной войны</dc:title>
  <cp:lastModifiedBy>Школа 36</cp:lastModifiedBy>
  <cp:revision>78</cp:revision>
  <dcterms:modified xsi:type="dcterms:W3CDTF">2018-12-17T06:10:50Z</dcterms:modified>
</cp:coreProperties>
</file>